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6" r:id="rId3"/>
    <p:sldId id="290" r:id="rId4"/>
    <p:sldId id="288" r:id="rId5"/>
    <p:sldId id="291" r:id="rId6"/>
    <p:sldId id="292" r:id="rId7"/>
    <p:sldId id="293" r:id="rId8"/>
    <p:sldId id="294" r:id="rId9"/>
    <p:sldId id="295" r:id="rId10"/>
    <p:sldId id="297" r:id="rId11"/>
    <p:sldId id="263" r:id="rId12"/>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99A01B-C68D-287C-6652-280F0E19C627}" v="1" dt="2022-07-08T20:53:27.763"/>
    <p1510:client id="{A59F08A6-191A-4983-A3C6-D03319974B37}" v="83" dt="2022-05-09T16:31:26.0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594" y="6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de7ad86d8740130bea2122473274796934db2ca36696063a8b839bc04a203ae4::" providerId="AD" clId="Web-{5099A01B-C68D-287C-6652-280F0E19C627}"/>
    <pc:docChg chg="modSld">
      <pc:chgData name="Guest User" userId="S::urn:spo:anon#de7ad86d8740130bea2122473274796934db2ca36696063a8b839bc04a203ae4::" providerId="AD" clId="Web-{5099A01B-C68D-287C-6652-280F0E19C627}" dt="2022-07-08T20:53:27.763" v="0"/>
      <pc:docMkLst>
        <pc:docMk/>
      </pc:docMkLst>
      <pc:sldChg chg="delSp">
        <pc:chgData name="Guest User" userId="S::urn:spo:anon#de7ad86d8740130bea2122473274796934db2ca36696063a8b839bc04a203ae4::" providerId="AD" clId="Web-{5099A01B-C68D-287C-6652-280F0E19C627}" dt="2022-07-08T20:53:27.763" v="0"/>
        <pc:sldMkLst>
          <pc:docMk/>
          <pc:sldMk cId="2671895703" sldId="263"/>
        </pc:sldMkLst>
        <pc:spChg chg="del">
          <ac:chgData name="Guest User" userId="S::urn:spo:anon#de7ad86d8740130bea2122473274796934db2ca36696063a8b839bc04a203ae4::" providerId="AD" clId="Web-{5099A01B-C68D-287C-6652-280F0E19C627}" dt="2022-07-08T20:53:27.763" v="0"/>
          <ac:spMkLst>
            <pc:docMk/>
            <pc:sldMk cId="2671895703" sldId="263"/>
            <ac:spMk id="5" creationId="{CF7F46EB-62B4-C392-D6D2-833B7DD77B4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4CCB3563-B21F-4472-A953-CA98BFE318F2}" type="datetimeFigureOut">
              <a:rPr lang="en-US" smtClean="0"/>
              <a:t>7/8/2022</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B8C36D78-C19F-4765-8B7F-2FE8BFF07D6C}" type="slidenum">
              <a:rPr lang="en-US" smtClean="0"/>
              <a:t>‹#›</a:t>
            </a:fld>
            <a:endParaRPr lang="en-US"/>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a:p>
        </p:txBody>
      </p:sp>
      <p:sp>
        <p:nvSpPr>
          <p:cNvPr id="9"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58072"/>
            <a:ext cx="386715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58073"/>
            <a:ext cx="386715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609600" y="1524000"/>
            <a:ext cx="790574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a:p>
        </p:txBody>
      </p:sp>
      <p:sp>
        <p:nvSpPr>
          <p:cNvPr id="11"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645459" y="1515035"/>
            <a:ext cx="7869891"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a:p>
        </p:txBody>
      </p:sp>
      <p:sp>
        <p:nvSpPr>
          <p:cNvPr id="12"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a:p>
        </p:txBody>
      </p:sp>
      <p:sp>
        <p:nvSpPr>
          <p:cNvPr id="8"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rotWithShape="1">
          <a:blip r:embed="rId3">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79370" y="3200999"/>
            <a:ext cx="6758152" cy="1077218"/>
          </a:xfrm>
          <a:prstGeom prst="rect">
            <a:avLst/>
          </a:prstGeom>
          <a:noFill/>
        </p:spPr>
        <p:txBody>
          <a:bodyPr wrap="square" rtlCol="0">
            <a:spAutoFit/>
          </a:bodyPr>
          <a:lstStyle/>
          <a:p>
            <a:pPr algn="r"/>
            <a:r>
              <a:rPr lang="en-US" sz="3200" b="1" dirty="0">
                <a:latin typeface="Times New Roman" panose="02020603050405020304" pitchFamily="18" charset="0"/>
                <a:cs typeface="Times New Roman" panose="02020603050405020304" pitchFamily="18" charset="0"/>
              </a:rPr>
              <a:t>You and the Auxiliary</a:t>
            </a:r>
          </a:p>
          <a:p>
            <a:pPr algn="r"/>
            <a:r>
              <a:rPr lang="en-US" sz="3200" b="1" dirty="0">
                <a:latin typeface="Times New Roman" panose="02020603050405020304" pitchFamily="18" charset="0"/>
                <a:cs typeface="Times New Roman" panose="02020603050405020304" pitchFamily="18" charset="0"/>
              </a:rPr>
              <a:t>“One Team”</a:t>
            </a:r>
          </a:p>
        </p:txBody>
      </p:sp>
    </p:spTree>
    <p:extLst>
      <p:ext uri="{BB962C8B-B14F-4D97-AF65-F5344CB8AC3E}">
        <p14:creationId xmlns:p14="http://schemas.microsoft.com/office/powerpoint/2010/main" val="130789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6353" y="2865299"/>
            <a:ext cx="5585280" cy="1015663"/>
          </a:xfrm>
          <a:prstGeom prst="rect">
            <a:avLst/>
          </a:prstGeom>
          <a:noFill/>
        </p:spPr>
        <p:txBody>
          <a:bodyPr wrap="square" rtlCol="0">
            <a:spAutoFit/>
          </a:bodyPr>
          <a:lstStyle/>
          <a:p>
            <a:pPr algn="r"/>
            <a:r>
              <a:rPr lang="en-US" sz="6000" b="1" dirty="0">
                <a:latin typeface="Times New Roman" panose="02020603050405020304" pitchFamily="18" charset="0"/>
                <a:cs typeface="Times New Roman" panose="02020603050405020304" pitchFamily="18" charset="0"/>
              </a:rPr>
              <a:t>Questions?</a:t>
            </a:r>
          </a:p>
        </p:txBody>
      </p:sp>
      <p:sp>
        <p:nvSpPr>
          <p:cNvPr id="7" name="TextBox 6">
            <a:extLst>
              <a:ext uri="{FF2B5EF4-FFF2-40B4-BE49-F238E27FC236}">
                <a16:creationId xmlns:a16="http://schemas.microsoft.com/office/drawing/2014/main" id="{8C3E3B62-6D98-F177-1006-BD417D0773CF}"/>
              </a:ext>
            </a:extLst>
          </p:cNvPr>
          <p:cNvSpPr txBox="1"/>
          <p:nvPr/>
        </p:nvSpPr>
        <p:spPr>
          <a:xfrm>
            <a:off x="3534697" y="4858489"/>
            <a:ext cx="4572000" cy="923330"/>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Greg Brannan</a:t>
            </a:r>
          </a:p>
          <a:p>
            <a:r>
              <a:rPr lang="en-US" dirty="0">
                <a:latin typeface="Times New Roman" panose="02020603050405020304" pitchFamily="18" charset="0"/>
                <a:cs typeface="Times New Roman" panose="02020603050405020304" pitchFamily="18" charset="0"/>
              </a:rPr>
              <a:t>Assistant State Inspector</a:t>
            </a:r>
          </a:p>
          <a:p>
            <a:r>
              <a:rPr lang="en-US" dirty="0">
                <a:latin typeface="Times New Roman" panose="02020603050405020304" pitchFamily="18" charset="0"/>
                <a:cs typeface="Times New Roman" panose="02020603050405020304" pitchFamily="18" charset="0"/>
              </a:rPr>
              <a:t>VFW Post 12205, Bulverde TX</a:t>
            </a:r>
          </a:p>
        </p:txBody>
      </p:sp>
    </p:spTree>
    <p:extLst>
      <p:ext uri="{BB962C8B-B14F-4D97-AF65-F5344CB8AC3E}">
        <p14:creationId xmlns:p14="http://schemas.microsoft.com/office/powerpoint/2010/main" val="267189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AA4492E-DACA-9AE0-2404-3B33652E9240}"/>
              </a:ext>
            </a:extLst>
          </p:cNvPr>
          <p:cNvSpPr>
            <a:spLocks noGrp="1"/>
          </p:cNvSpPr>
          <p:nvPr>
            <p:ph idx="1"/>
          </p:nvPr>
        </p:nvSpPr>
        <p:spPr/>
        <p:txBody>
          <a:bodyPr/>
          <a:lstStyle/>
          <a:p>
            <a:r>
              <a:rPr lang="en-US" dirty="0"/>
              <a:t>How an Auxiliary is formed</a:t>
            </a:r>
          </a:p>
          <a:p>
            <a:endParaRPr lang="en-US" dirty="0"/>
          </a:p>
          <a:p>
            <a:r>
              <a:rPr lang="en-US" dirty="0"/>
              <a:t>How the Auxiliary is managed</a:t>
            </a:r>
          </a:p>
          <a:p>
            <a:endParaRPr lang="en-US" dirty="0"/>
          </a:p>
          <a:p>
            <a:r>
              <a:rPr lang="en-US" dirty="0"/>
              <a:t>Dos and Don’ts from a Post perspective</a:t>
            </a:r>
          </a:p>
          <a:p>
            <a:pPr marL="0" indent="0">
              <a:buNone/>
            </a:pPr>
            <a:endParaRPr lang="en-US" dirty="0"/>
          </a:p>
          <a:p>
            <a:r>
              <a:rPr lang="en-US" dirty="0"/>
              <a:t>Tips for a successful Team</a:t>
            </a:r>
          </a:p>
          <a:p>
            <a:pPr marL="0" indent="0">
              <a:buNone/>
            </a:pPr>
            <a:endParaRPr lang="en-US" dirty="0"/>
          </a:p>
          <a:p>
            <a:r>
              <a:rPr lang="en-US" dirty="0"/>
              <a:t>Scenarios</a:t>
            </a:r>
          </a:p>
        </p:txBody>
      </p:sp>
      <p:sp>
        <p:nvSpPr>
          <p:cNvPr id="2" name="Slide Number Placeholder 1">
            <a:extLst>
              <a:ext uri="{FF2B5EF4-FFF2-40B4-BE49-F238E27FC236}">
                <a16:creationId xmlns:a16="http://schemas.microsoft.com/office/drawing/2014/main" id="{D266FB9E-0E7A-D11C-A489-CC02933503A6}"/>
              </a:ext>
            </a:extLst>
          </p:cNvPr>
          <p:cNvSpPr>
            <a:spLocks noGrp="1"/>
          </p:cNvSpPr>
          <p:nvPr>
            <p:ph type="sldNum" sz="quarter" idx="12"/>
          </p:nvPr>
        </p:nvSpPr>
        <p:spPr/>
        <p:txBody>
          <a:bodyPr/>
          <a:lstStyle/>
          <a:p>
            <a:fld id="{60B18D57-13A5-4968-950D-8FEF41FA4399}" type="slidenum">
              <a:rPr lang="en-US" smtClean="0"/>
              <a:t>2</a:t>
            </a:fld>
            <a:endParaRPr lang="en-US"/>
          </a:p>
        </p:txBody>
      </p:sp>
      <p:sp>
        <p:nvSpPr>
          <p:cNvPr id="3" name="Title 2">
            <a:extLst>
              <a:ext uri="{FF2B5EF4-FFF2-40B4-BE49-F238E27FC236}">
                <a16:creationId xmlns:a16="http://schemas.microsoft.com/office/drawing/2014/main" id="{6435281C-71C5-E35D-E55A-A38BFC4B92F2}"/>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1509127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2A3DAE-09B3-D84C-FC3F-EB6506DDB250}"/>
              </a:ext>
            </a:extLst>
          </p:cNvPr>
          <p:cNvSpPr>
            <a:spLocks noGrp="1"/>
          </p:cNvSpPr>
          <p:nvPr>
            <p:ph idx="1"/>
          </p:nvPr>
        </p:nvSpPr>
        <p:spPr/>
        <p:txBody>
          <a:bodyPr/>
          <a:lstStyle/>
          <a:p>
            <a:r>
              <a:rPr lang="en-US" sz="2400" dirty="0"/>
              <a:t>First Step </a:t>
            </a:r>
          </a:p>
          <a:p>
            <a:pPr lvl="1"/>
            <a:r>
              <a:rPr lang="en-US" sz="2400" dirty="0"/>
              <a:t>Motion made and 2/3rds of the membership approve of forming an auxiliary</a:t>
            </a:r>
          </a:p>
          <a:p>
            <a:pPr lvl="1"/>
            <a:endParaRPr lang="en-US" sz="2400" dirty="0"/>
          </a:p>
          <a:p>
            <a:r>
              <a:rPr lang="en-US" sz="2400" dirty="0"/>
              <a:t>Then</a:t>
            </a:r>
          </a:p>
          <a:p>
            <a:pPr lvl="1"/>
            <a:r>
              <a:rPr lang="en-US" sz="2400" dirty="0"/>
              <a:t>Post Commander writes a letter to the Department President with a request to start an auxiliary</a:t>
            </a:r>
          </a:p>
          <a:p>
            <a:endParaRPr lang="en-US" sz="2400" dirty="0"/>
          </a:p>
          <a:p>
            <a:r>
              <a:rPr lang="en-US" sz="2400" dirty="0"/>
              <a:t>Finally</a:t>
            </a:r>
          </a:p>
          <a:p>
            <a:pPr lvl="1"/>
            <a:r>
              <a:rPr lang="en-US" sz="2400" dirty="0"/>
              <a:t>Write a $100 check (start-up kit), include the meeting minutes and the Commander letter and send to Department President.</a:t>
            </a:r>
          </a:p>
        </p:txBody>
      </p:sp>
      <p:sp>
        <p:nvSpPr>
          <p:cNvPr id="2" name="Slide Number Placeholder 1"/>
          <p:cNvSpPr>
            <a:spLocks noGrp="1"/>
          </p:cNvSpPr>
          <p:nvPr>
            <p:ph type="sldNum" sz="quarter" idx="12"/>
          </p:nvPr>
        </p:nvSpPr>
        <p:spPr/>
        <p:txBody>
          <a:bodyPr/>
          <a:lstStyle/>
          <a:p>
            <a:fld id="{60B18D57-13A5-4968-950D-8FEF41FA4399}" type="slidenum">
              <a:rPr lang="en-US" smtClean="0"/>
              <a:t>3</a:t>
            </a:fld>
            <a:endParaRPr lang="en-US"/>
          </a:p>
        </p:txBody>
      </p:sp>
      <p:sp>
        <p:nvSpPr>
          <p:cNvPr id="4" name="Title 3"/>
          <p:cNvSpPr>
            <a:spLocks noGrp="1"/>
          </p:cNvSpPr>
          <p:nvPr>
            <p:ph type="title"/>
          </p:nvPr>
        </p:nvSpPr>
        <p:spPr/>
        <p:txBody>
          <a:bodyPr/>
          <a:lstStyle/>
          <a:p>
            <a:r>
              <a:rPr lang="en-US" dirty="0"/>
              <a:t>How is an Auxiliary Formed?</a:t>
            </a:r>
          </a:p>
        </p:txBody>
      </p:sp>
    </p:spTree>
    <p:extLst>
      <p:ext uri="{BB962C8B-B14F-4D97-AF65-F5344CB8AC3E}">
        <p14:creationId xmlns:p14="http://schemas.microsoft.com/office/powerpoint/2010/main" val="140417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D37849-37BF-CEB7-CB2A-8D949AFB9A9A}"/>
              </a:ext>
            </a:extLst>
          </p:cNvPr>
          <p:cNvSpPr>
            <a:spLocks noGrp="1"/>
          </p:cNvSpPr>
          <p:nvPr>
            <p:ph idx="1"/>
          </p:nvPr>
        </p:nvSpPr>
        <p:spPr>
          <a:xfrm>
            <a:off x="628650" y="1403068"/>
            <a:ext cx="7886700" cy="4882058"/>
          </a:xfrm>
        </p:spPr>
        <p:txBody>
          <a:bodyPr/>
          <a:lstStyle/>
          <a:p>
            <a:pPr marL="0" marR="0">
              <a:spcBef>
                <a:spcPts val="0"/>
              </a:spcBef>
              <a:spcAft>
                <a:spcPts val="0"/>
              </a:spcAft>
            </a:pPr>
            <a:r>
              <a:rPr lang="en-US" sz="2400" dirty="0">
                <a:effectLst/>
                <a:ea typeface="Calibri" panose="020F0502020204030204" pitchFamily="34" charset="0"/>
              </a:rPr>
              <a:t>Auxiliaries are subject to the jurisdiction of the Post.  (Section 1101(b)(2), pg. 114)  This is a geographic jurisdiction. </a:t>
            </a:r>
            <a:r>
              <a:rPr lang="en-US" sz="2400" b="1" dirty="0">
                <a:effectLst/>
                <a:ea typeface="Calibri" panose="020F0502020204030204" pitchFamily="34" charset="0"/>
              </a:rPr>
              <a:t>However, within reason…</a:t>
            </a:r>
          </a:p>
          <a:p>
            <a:pPr marL="0" marR="0" indent="0">
              <a:spcBef>
                <a:spcPts val="0"/>
              </a:spcBef>
              <a:spcAft>
                <a:spcPts val="0"/>
              </a:spcAft>
              <a:buNone/>
            </a:pPr>
            <a:endParaRPr lang="en-US" sz="2400" dirty="0">
              <a:ea typeface="Calibri" panose="020F0502020204030204" pitchFamily="34" charset="0"/>
            </a:endParaRPr>
          </a:p>
          <a:p>
            <a:pPr marL="0" marR="0" indent="0">
              <a:spcBef>
                <a:spcPts val="0"/>
              </a:spcBef>
              <a:spcAft>
                <a:spcPts val="0"/>
              </a:spcAft>
              <a:buNone/>
            </a:pPr>
            <a:endParaRPr lang="en-US" sz="2400" dirty="0">
              <a:effectLst/>
              <a:ea typeface="Calibri" panose="020F0502020204030204" pitchFamily="34" charset="0"/>
            </a:endParaRPr>
          </a:p>
          <a:p>
            <a:pPr marL="0" marR="0">
              <a:spcBef>
                <a:spcPts val="0"/>
              </a:spcBef>
              <a:spcAft>
                <a:spcPts val="0"/>
              </a:spcAft>
            </a:pPr>
            <a:r>
              <a:rPr lang="en-US" sz="2400" dirty="0">
                <a:effectLst/>
                <a:ea typeface="Calibri" panose="020F0502020204030204" pitchFamily="34" charset="0"/>
              </a:rPr>
              <a:t>Auxiliaries are governed by the Auxiliary By-Laws, not the VFW’s.  (Section 1101, pg. 51)  </a:t>
            </a:r>
            <a:r>
              <a:rPr lang="en-US" sz="2400" b="1" dirty="0">
                <a:effectLst/>
                <a:ea typeface="Calibri" panose="020F0502020204030204" pitchFamily="34" charset="0"/>
              </a:rPr>
              <a:t>Read that again….</a:t>
            </a:r>
          </a:p>
          <a:p>
            <a:pPr marL="0" indent="0">
              <a:buNone/>
            </a:pPr>
            <a:endParaRPr lang="en-US" dirty="0"/>
          </a:p>
        </p:txBody>
      </p:sp>
      <p:sp>
        <p:nvSpPr>
          <p:cNvPr id="3" name="Slide Number Placeholder 2">
            <a:extLst>
              <a:ext uri="{FF2B5EF4-FFF2-40B4-BE49-F238E27FC236}">
                <a16:creationId xmlns:a16="http://schemas.microsoft.com/office/drawing/2014/main" id="{CC6F2522-00BC-20CA-E46F-E77D378CD52B}"/>
              </a:ext>
            </a:extLst>
          </p:cNvPr>
          <p:cNvSpPr>
            <a:spLocks noGrp="1"/>
          </p:cNvSpPr>
          <p:nvPr>
            <p:ph type="sldNum" sz="quarter" idx="12"/>
          </p:nvPr>
        </p:nvSpPr>
        <p:spPr/>
        <p:txBody>
          <a:bodyPr/>
          <a:lstStyle/>
          <a:p>
            <a:fld id="{E2FB73DA-5FDE-45B5-BAA4-C61223CC44F6}" type="slidenum">
              <a:rPr lang="en-US" smtClean="0"/>
              <a:pPr/>
              <a:t>4</a:t>
            </a:fld>
            <a:endParaRPr lang="en-US"/>
          </a:p>
        </p:txBody>
      </p:sp>
      <p:sp>
        <p:nvSpPr>
          <p:cNvPr id="4" name="Title 3">
            <a:extLst>
              <a:ext uri="{FF2B5EF4-FFF2-40B4-BE49-F238E27FC236}">
                <a16:creationId xmlns:a16="http://schemas.microsoft.com/office/drawing/2014/main" id="{E7ACBF37-0989-117E-F8E7-7DACC54E9464}"/>
              </a:ext>
            </a:extLst>
          </p:cNvPr>
          <p:cNvSpPr>
            <a:spLocks noGrp="1"/>
          </p:cNvSpPr>
          <p:nvPr>
            <p:ph type="title"/>
          </p:nvPr>
        </p:nvSpPr>
        <p:spPr/>
        <p:txBody>
          <a:bodyPr/>
          <a:lstStyle/>
          <a:p>
            <a:r>
              <a:rPr lang="en-US" dirty="0"/>
              <a:t>How the Auxiliary is Managed</a:t>
            </a:r>
          </a:p>
        </p:txBody>
      </p:sp>
    </p:spTree>
    <p:extLst>
      <p:ext uri="{BB962C8B-B14F-4D97-AF65-F5344CB8AC3E}">
        <p14:creationId xmlns:p14="http://schemas.microsoft.com/office/powerpoint/2010/main" val="987700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E885E5A0-C55F-EB76-CD8D-2F45D8D28D5D}"/>
              </a:ext>
            </a:extLst>
          </p:cNvPr>
          <p:cNvSpPr>
            <a:spLocks noGrp="1"/>
          </p:cNvSpPr>
          <p:nvPr>
            <p:ph idx="1"/>
          </p:nvPr>
        </p:nvSpPr>
        <p:spPr>
          <a:xfrm>
            <a:off x="0" y="1256710"/>
            <a:ext cx="9144000" cy="5601290"/>
          </a:xfrm>
        </p:spPr>
        <p:txBody>
          <a:bodyPr/>
          <a:lstStyle/>
          <a:p>
            <a:pPr marL="342900" marR="0" lvl="0" indent="-342900">
              <a:spcBef>
                <a:spcPts val="0"/>
              </a:spcBef>
              <a:spcAft>
                <a:spcPts val="0"/>
              </a:spcAft>
              <a:buFont typeface="Symbol" panose="05050102010706020507" pitchFamily="18" charset="2"/>
              <a:buChar char=""/>
            </a:pPr>
            <a:r>
              <a:rPr lang="en-US" sz="2200" dirty="0">
                <a:effectLst/>
                <a:ea typeface="Times New Roman" panose="02020603050405020304" pitchFamily="18" charset="0"/>
              </a:rPr>
              <a:t>Can ask the Auxiliary to participate in fundraisers, programs, VPRs, ceremonies, etc. of the Post.</a:t>
            </a:r>
          </a:p>
          <a:p>
            <a:pPr marL="0" marR="0" lvl="0" indent="0">
              <a:spcBef>
                <a:spcPts val="0"/>
              </a:spcBef>
              <a:spcAft>
                <a:spcPts val="0"/>
              </a:spcAft>
              <a:buNone/>
            </a:pPr>
            <a:endParaRPr lang="en-US" sz="22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ea typeface="Times New Roman" panose="02020603050405020304" pitchFamily="18" charset="0"/>
              </a:rPr>
              <a:t>Can (should) use the President as a liaison between the Post and Auxiliary.</a:t>
            </a:r>
          </a:p>
          <a:p>
            <a:pPr marL="342900" marR="0" lvl="0" indent="-342900">
              <a:spcBef>
                <a:spcPts val="0"/>
              </a:spcBef>
              <a:spcAft>
                <a:spcPts val="0"/>
              </a:spcAft>
              <a:buFont typeface="Symbol" panose="05050102010706020507" pitchFamily="18" charset="2"/>
              <a:buChar char=""/>
            </a:pPr>
            <a:endParaRPr lang="en-US" sz="22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ea typeface="Times New Roman" panose="02020603050405020304" pitchFamily="18" charset="0"/>
              </a:rPr>
              <a:t>Can invite the President to attend planning and other meetings.</a:t>
            </a:r>
          </a:p>
          <a:p>
            <a:pPr marL="342900" marR="0" lvl="0" indent="-342900">
              <a:spcBef>
                <a:spcPts val="0"/>
              </a:spcBef>
              <a:spcAft>
                <a:spcPts val="0"/>
              </a:spcAft>
              <a:buFont typeface="Symbol" panose="05050102010706020507" pitchFamily="18" charset="2"/>
              <a:buChar char=""/>
            </a:pPr>
            <a:endParaRPr lang="en-US" sz="22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ea typeface="Times New Roman" panose="02020603050405020304" pitchFamily="18" charset="0"/>
              </a:rPr>
              <a:t>Can donate to and accept donations from the Auxiliary.</a:t>
            </a:r>
          </a:p>
          <a:p>
            <a:pPr marL="342900" marR="0" lvl="0" indent="-342900">
              <a:spcBef>
                <a:spcPts val="0"/>
              </a:spcBef>
              <a:spcAft>
                <a:spcPts val="0"/>
              </a:spcAft>
              <a:buFont typeface="Symbol" panose="05050102010706020507" pitchFamily="18" charset="2"/>
              <a:buChar char=""/>
            </a:pPr>
            <a:endParaRPr lang="en-US" sz="22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ea typeface="Times New Roman" panose="02020603050405020304" pitchFamily="18" charset="0"/>
              </a:rPr>
              <a:t>Can acknowledge and read the annual report to members at the next regular meeting. (Section 1101(f)(3))</a:t>
            </a:r>
          </a:p>
          <a:p>
            <a:pPr marL="0" marR="0" lvl="0" indent="0">
              <a:spcBef>
                <a:spcPts val="0"/>
              </a:spcBef>
              <a:spcAft>
                <a:spcPts val="0"/>
              </a:spcAft>
              <a:buNone/>
            </a:pPr>
            <a:endParaRPr lang="en-US" sz="22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ea typeface="Times New Roman" panose="02020603050405020304" pitchFamily="18" charset="0"/>
              </a:rPr>
              <a:t>Can hire Auxiliary members as bingo operators, canteen staff, cleaning, etc. as governed by the Post and National By-Laws, Department of Labor, and Texas Payday Law.</a:t>
            </a:r>
          </a:p>
          <a:p>
            <a:pPr marL="0" marR="0" lvl="0" indent="0">
              <a:spcBef>
                <a:spcPts val="0"/>
              </a:spcBef>
              <a:spcAft>
                <a:spcPts val="0"/>
              </a:spcAft>
              <a:buNone/>
            </a:pPr>
            <a:endParaRPr lang="en-US" sz="22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b="1" dirty="0">
                <a:effectLst/>
                <a:ea typeface="Times New Roman" panose="02020603050405020304" pitchFamily="18" charset="0"/>
              </a:rPr>
              <a:t>Can keep an open line of communication with the Auxiliary.</a:t>
            </a:r>
            <a:endParaRPr lang="en-US" sz="2200" b="1"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22A1464-8802-BC2A-C551-823E9ED37B34}"/>
              </a:ext>
            </a:extLst>
          </p:cNvPr>
          <p:cNvSpPr>
            <a:spLocks noGrp="1"/>
          </p:cNvSpPr>
          <p:nvPr>
            <p:ph type="sldNum" sz="quarter" idx="12"/>
          </p:nvPr>
        </p:nvSpPr>
        <p:spPr/>
        <p:txBody>
          <a:bodyPr/>
          <a:lstStyle/>
          <a:p>
            <a:fld id="{60B18D57-13A5-4968-950D-8FEF41FA4399}" type="slidenum">
              <a:rPr lang="en-US" smtClean="0"/>
              <a:t>5</a:t>
            </a:fld>
            <a:endParaRPr lang="en-US" dirty="0"/>
          </a:p>
        </p:txBody>
      </p:sp>
      <p:sp>
        <p:nvSpPr>
          <p:cNvPr id="6" name="Title 5">
            <a:extLst>
              <a:ext uri="{FF2B5EF4-FFF2-40B4-BE49-F238E27FC236}">
                <a16:creationId xmlns:a16="http://schemas.microsoft.com/office/drawing/2014/main" id="{C9F06B59-954F-3EBA-3CD3-0A147946AC68}"/>
              </a:ext>
            </a:extLst>
          </p:cNvPr>
          <p:cNvSpPr>
            <a:spLocks noGrp="1"/>
          </p:cNvSpPr>
          <p:nvPr>
            <p:ph type="title"/>
          </p:nvPr>
        </p:nvSpPr>
        <p:spPr/>
        <p:txBody>
          <a:bodyPr/>
          <a:lstStyle/>
          <a:p>
            <a:r>
              <a:rPr lang="en-US" dirty="0"/>
              <a:t>VFW “Do’s” with your Auxiliary</a:t>
            </a:r>
          </a:p>
        </p:txBody>
      </p:sp>
    </p:spTree>
    <p:extLst>
      <p:ext uri="{BB962C8B-B14F-4D97-AF65-F5344CB8AC3E}">
        <p14:creationId xmlns:p14="http://schemas.microsoft.com/office/powerpoint/2010/main" val="4025140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1D40CEEC-8C6E-904D-07F4-8CDE81A141C5}"/>
              </a:ext>
            </a:extLst>
          </p:cNvPr>
          <p:cNvSpPr>
            <a:spLocks noGrp="1"/>
          </p:cNvSpPr>
          <p:nvPr>
            <p:ph idx="1"/>
          </p:nvPr>
        </p:nvSpPr>
        <p:spPr>
          <a:xfrm>
            <a:off x="-1" y="1229032"/>
            <a:ext cx="9144001" cy="5628968"/>
          </a:xfrm>
        </p:spPr>
        <p:txBody>
          <a:bodyPr/>
          <a:lstStyle/>
          <a:p>
            <a:pPr marL="342900" marR="0" lvl="0" indent="-342900">
              <a:spcBef>
                <a:spcPts val="0"/>
              </a:spcBef>
              <a:spcAft>
                <a:spcPts val="0"/>
              </a:spcAft>
              <a:buFont typeface="Symbol" panose="05050102010706020507" pitchFamily="18" charset="2"/>
              <a:buChar char=""/>
            </a:pPr>
            <a:r>
              <a:rPr lang="en-US" sz="2150" dirty="0">
                <a:effectLst/>
                <a:ea typeface="Times New Roman" panose="02020603050405020304" pitchFamily="18" charset="0"/>
              </a:rPr>
              <a:t>Cannot attend an Auxiliary meeting without the consent of the President and only enter and speak when asked.</a:t>
            </a:r>
          </a:p>
          <a:p>
            <a:pPr marL="342900" marR="0" lvl="0" indent="-342900">
              <a:spcBef>
                <a:spcPts val="0"/>
              </a:spcBef>
              <a:spcAft>
                <a:spcPts val="0"/>
              </a:spcAft>
              <a:buFont typeface="Symbol" panose="05050102010706020507" pitchFamily="18" charset="2"/>
              <a:buChar char=""/>
            </a:pPr>
            <a:endParaRPr lang="en-US" sz="215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150" b="1" dirty="0">
                <a:effectLst/>
                <a:ea typeface="Times New Roman" panose="02020603050405020304" pitchFamily="18" charset="0"/>
              </a:rPr>
              <a:t>Cannot tell or demand the Auxiliary how to spend their money.</a:t>
            </a:r>
          </a:p>
          <a:p>
            <a:pPr marL="342900" marR="0" lvl="0" indent="-342900">
              <a:spcBef>
                <a:spcPts val="0"/>
              </a:spcBef>
              <a:spcAft>
                <a:spcPts val="0"/>
              </a:spcAft>
              <a:buFont typeface="Symbol" panose="05050102010706020507" pitchFamily="18" charset="2"/>
              <a:buChar char=""/>
            </a:pPr>
            <a:endParaRPr lang="en-US" sz="215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150" b="1" dirty="0">
                <a:effectLst/>
                <a:ea typeface="Times New Roman" panose="02020603050405020304" pitchFamily="18" charset="0"/>
              </a:rPr>
              <a:t>Cannot demand more than the By-Laws allow in annual report requirements.  </a:t>
            </a:r>
            <a:r>
              <a:rPr lang="en-US" sz="2150" dirty="0">
                <a:effectLst/>
                <a:ea typeface="Times New Roman" panose="02020603050405020304" pitchFamily="18" charset="0"/>
              </a:rPr>
              <a:t>Currently, those reports are a copy of the last audit and a membership status report as dictated by the Auxiliary By-Laws. (Section 1101(f)(3))</a:t>
            </a:r>
          </a:p>
          <a:p>
            <a:pPr marL="342900" marR="0" lvl="0" indent="-342900">
              <a:spcBef>
                <a:spcPts val="0"/>
              </a:spcBef>
              <a:spcAft>
                <a:spcPts val="0"/>
              </a:spcAft>
              <a:buFont typeface="Symbol" panose="05050102010706020507" pitchFamily="18" charset="2"/>
              <a:buChar char=""/>
            </a:pPr>
            <a:endParaRPr lang="en-US" sz="215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150" dirty="0">
                <a:effectLst/>
                <a:ea typeface="Times New Roman" panose="02020603050405020304" pitchFamily="18" charset="0"/>
              </a:rPr>
              <a:t>Cannot demand Auxiliary members work for free in a position held by non-members who are compensated.</a:t>
            </a:r>
          </a:p>
          <a:p>
            <a:pPr marL="342900" marR="0" lvl="0" indent="-342900">
              <a:spcBef>
                <a:spcPts val="0"/>
              </a:spcBef>
              <a:spcAft>
                <a:spcPts val="0"/>
              </a:spcAft>
              <a:buFont typeface="Symbol" panose="05050102010706020507" pitchFamily="18" charset="2"/>
              <a:buChar char=""/>
            </a:pPr>
            <a:endParaRPr lang="en-US" sz="215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150" b="1" dirty="0">
                <a:effectLst/>
                <a:ea typeface="Times New Roman" panose="02020603050405020304" pitchFamily="18" charset="0"/>
              </a:rPr>
              <a:t>Cannot harass, demean, belittle, and/or bully Auxiliary members.</a:t>
            </a:r>
          </a:p>
          <a:p>
            <a:pPr marL="342900" marR="0" lvl="0" indent="-342900">
              <a:spcBef>
                <a:spcPts val="0"/>
              </a:spcBef>
              <a:spcAft>
                <a:spcPts val="0"/>
              </a:spcAft>
              <a:buFont typeface="Symbol" panose="05050102010706020507" pitchFamily="18" charset="2"/>
              <a:buChar char=""/>
            </a:pPr>
            <a:endParaRPr lang="en-US" sz="215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150" dirty="0">
                <a:effectLst/>
                <a:ea typeface="Times New Roman" panose="02020603050405020304" pitchFamily="18" charset="0"/>
              </a:rPr>
              <a:t>Cannot maintain control of or demand control of supplies and equipment owned by the Auxiliary.</a:t>
            </a:r>
          </a:p>
          <a:p>
            <a:pPr marL="342900" marR="0" lvl="0" indent="-342900">
              <a:spcBef>
                <a:spcPts val="0"/>
              </a:spcBef>
              <a:spcAft>
                <a:spcPts val="0"/>
              </a:spcAft>
              <a:buFont typeface="Symbol" panose="05050102010706020507" pitchFamily="18" charset="2"/>
              <a:buChar char=""/>
            </a:pPr>
            <a:endParaRPr lang="en-US" sz="215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150" b="1" dirty="0">
                <a:effectLst/>
                <a:ea typeface="Times New Roman" panose="02020603050405020304" pitchFamily="18" charset="0"/>
              </a:rPr>
              <a:t>Cannot challenge an Auxiliary member’s eligibility.</a:t>
            </a:r>
            <a:endParaRPr lang="en-US" sz="2150" b="1"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03F97F8B-3963-97AA-3B32-AED0E27C4DB0}"/>
              </a:ext>
            </a:extLst>
          </p:cNvPr>
          <p:cNvSpPr>
            <a:spLocks noGrp="1"/>
          </p:cNvSpPr>
          <p:nvPr>
            <p:ph type="sldNum" sz="quarter" idx="12"/>
          </p:nvPr>
        </p:nvSpPr>
        <p:spPr/>
        <p:txBody>
          <a:bodyPr/>
          <a:lstStyle/>
          <a:p>
            <a:fld id="{60B18D57-13A5-4968-950D-8FEF41FA4399}" type="slidenum">
              <a:rPr lang="en-US" smtClean="0"/>
              <a:t>6</a:t>
            </a:fld>
            <a:endParaRPr lang="en-US"/>
          </a:p>
        </p:txBody>
      </p:sp>
      <p:sp>
        <p:nvSpPr>
          <p:cNvPr id="6" name="Title 5">
            <a:extLst>
              <a:ext uri="{FF2B5EF4-FFF2-40B4-BE49-F238E27FC236}">
                <a16:creationId xmlns:a16="http://schemas.microsoft.com/office/drawing/2014/main" id="{5D96625B-DFEA-C2CB-04D6-DA487E8B9926}"/>
              </a:ext>
            </a:extLst>
          </p:cNvPr>
          <p:cNvSpPr>
            <a:spLocks noGrp="1"/>
          </p:cNvSpPr>
          <p:nvPr>
            <p:ph type="title"/>
          </p:nvPr>
        </p:nvSpPr>
        <p:spPr>
          <a:xfrm>
            <a:off x="215153" y="134472"/>
            <a:ext cx="6687092" cy="981732"/>
          </a:xfrm>
        </p:spPr>
        <p:txBody>
          <a:bodyPr/>
          <a:lstStyle/>
          <a:p>
            <a:r>
              <a:rPr lang="en-US" dirty="0"/>
              <a:t>VFW “Don’ts” with your Auxiliary</a:t>
            </a:r>
          </a:p>
        </p:txBody>
      </p:sp>
    </p:spTree>
    <p:extLst>
      <p:ext uri="{BB962C8B-B14F-4D97-AF65-F5344CB8AC3E}">
        <p14:creationId xmlns:p14="http://schemas.microsoft.com/office/powerpoint/2010/main" val="390617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E8AA5EE-1C1A-0ACC-BD12-766316156D5B}"/>
              </a:ext>
            </a:extLst>
          </p:cNvPr>
          <p:cNvSpPr>
            <a:spLocks noGrp="1"/>
          </p:cNvSpPr>
          <p:nvPr>
            <p:ph idx="1"/>
          </p:nvPr>
        </p:nvSpPr>
        <p:spPr/>
        <p:txBody>
          <a:bodyPr/>
          <a:lstStyle/>
          <a:p>
            <a:r>
              <a:rPr lang="en-US" dirty="0"/>
              <a:t>What has worked for you?  Share your story…</a:t>
            </a:r>
          </a:p>
        </p:txBody>
      </p:sp>
      <p:sp>
        <p:nvSpPr>
          <p:cNvPr id="4" name="Slide Number Placeholder 3">
            <a:extLst>
              <a:ext uri="{FF2B5EF4-FFF2-40B4-BE49-F238E27FC236}">
                <a16:creationId xmlns:a16="http://schemas.microsoft.com/office/drawing/2014/main" id="{50E11ED4-57B5-E8E0-A639-3FD1600DF30F}"/>
              </a:ext>
            </a:extLst>
          </p:cNvPr>
          <p:cNvSpPr>
            <a:spLocks noGrp="1"/>
          </p:cNvSpPr>
          <p:nvPr>
            <p:ph type="sldNum" sz="quarter" idx="12"/>
          </p:nvPr>
        </p:nvSpPr>
        <p:spPr/>
        <p:txBody>
          <a:bodyPr/>
          <a:lstStyle/>
          <a:p>
            <a:fld id="{60B18D57-13A5-4968-950D-8FEF41FA4399}" type="slidenum">
              <a:rPr lang="en-US" smtClean="0"/>
              <a:t>7</a:t>
            </a:fld>
            <a:endParaRPr lang="en-US"/>
          </a:p>
        </p:txBody>
      </p:sp>
      <p:sp>
        <p:nvSpPr>
          <p:cNvPr id="6" name="Title 5">
            <a:extLst>
              <a:ext uri="{FF2B5EF4-FFF2-40B4-BE49-F238E27FC236}">
                <a16:creationId xmlns:a16="http://schemas.microsoft.com/office/drawing/2014/main" id="{8B459D38-3FCE-9ABC-6199-4824EF8DDDC5}"/>
              </a:ext>
            </a:extLst>
          </p:cNvPr>
          <p:cNvSpPr>
            <a:spLocks noGrp="1"/>
          </p:cNvSpPr>
          <p:nvPr>
            <p:ph type="title"/>
          </p:nvPr>
        </p:nvSpPr>
        <p:spPr/>
        <p:txBody>
          <a:bodyPr/>
          <a:lstStyle/>
          <a:p>
            <a:r>
              <a:rPr lang="en-US" dirty="0"/>
              <a:t>Tips For A Successful Team</a:t>
            </a:r>
          </a:p>
        </p:txBody>
      </p:sp>
    </p:spTree>
    <p:extLst>
      <p:ext uri="{BB962C8B-B14F-4D97-AF65-F5344CB8AC3E}">
        <p14:creationId xmlns:p14="http://schemas.microsoft.com/office/powerpoint/2010/main" val="360357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DD9BA62-6F24-A6A9-FA8B-D9584615A244}"/>
              </a:ext>
            </a:extLst>
          </p:cNvPr>
          <p:cNvSpPr>
            <a:spLocks noGrp="1"/>
          </p:cNvSpPr>
          <p:nvPr>
            <p:ph idx="1"/>
          </p:nvPr>
        </p:nvSpPr>
        <p:spPr/>
        <p:txBody>
          <a:bodyPr/>
          <a:lstStyle/>
          <a:p>
            <a:pPr marL="0" indent="0" algn="ctr">
              <a:buNone/>
            </a:pPr>
            <a:r>
              <a:rPr lang="en-US" dirty="0"/>
              <a:t>The commander and a few comrades are unhappy with how the auxiliary is run.  They decide before the next election, they are going to tell the members who should be the Auxiliary President and who should hold other officer positions.</a:t>
            </a:r>
          </a:p>
          <a:p>
            <a:endParaRPr lang="en-US" dirty="0"/>
          </a:p>
          <a:p>
            <a:endParaRPr lang="en-US" dirty="0"/>
          </a:p>
          <a:p>
            <a:pPr algn="ctr"/>
            <a:r>
              <a:rPr lang="en-US" sz="2400" dirty="0"/>
              <a:t>Thoughts?  Is this a violation of the bylaws?</a:t>
            </a:r>
          </a:p>
        </p:txBody>
      </p:sp>
      <p:sp>
        <p:nvSpPr>
          <p:cNvPr id="4" name="Slide Number Placeholder 3">
            <a:extLst>
              <a:ext uri="{FF2B5EF4-FFF2-40B4-BE49-F238E27FC236}">
                <a16:creationId xmlns:a16="http://schemas.microsoft.com/office/drawing/2014/main" id="{96BAE106-22CA-5DB9-F8B4-DA19A1DA1962}"/>
              </a:ext>
            </a:extLst>
          </p:cNvPr>
          <p:cNvSpPr>
            <a:spLocks noGrp="1"/>
          </p:cNvSpPr>
          <p:nvPr>
            <p:ph type="sldNum" sz="quarter" idx="12"/>
          </p:nvPr>
        </p:nvSpPr>
        <p:spPr/>
        <p:txBody>
          <a:bodyPr/>
          <a:lstStyle/>
          <a:p>
            <a:fld id="{60B18D57-13A5-4968-950D-8FEF41FA4399}" type="slidenum">
              <a:rPr lang="en-US" smtClean="0"/>
              <a:t>8</a:t>
            </a:fld>
            <a:endParaRPr lang="en-US"/>
          </a:p>
        </p:txBody>
      </p:sp>
      <p:sp>
        <p:nvSpPr>
          <p:cNvPr id="6" name="Title 5">
            <a:extLst>
              <a:ext uri="{FF2B5EF4-FFF2-40B4-BE49-F238E27FC236}">
                <a16:creationId xmlns:a16="http://schemas.microsoft.com/office/drawing/2014/main" id="{8BEBD0AD-1830-E865-F8EE-1C2716CA9364}"/>
              </a:ext>
            </a:extLst>
          </p:cNvPr>
          <p:cNvSpPr>
            <a:spLocks noGrp="1"/>
          </p:cNvSpPr>
          <p:nvPr>
            <p:ph type="title"/>
          </p:nvPr>
        </p:nvSpPr>
        <p:spPr/>
        <p:txBody>
          <a:bodyPr/>
          <a:lstStyle/>
          <a:p>
            <a:r>
              <a:rPr lang="en-US" dirty="0"/>
              <a:t>Let’s Walk Through a Scenario</a:t>
            </a:r>
          </a:p>
        </p:txBody>
      </p:sp>
    </p:spTree>
    <p:extLst>
      <p:ext uri="{BB962C8B-B14F-4D97-AF65-F5344CB8AC3E}">
        <p14:creationId xmlns:p14="http://schemas.microsoft.com/office/powerpoint/2010/main" val="2293737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9C9751-9BE7-7E80-DA68-FEE20D2B73E8}"/>
              </a:ext>
            </a:extLst>
          </p:cNvPr>
          <p:cNvSpPr>
            <a:spLocks noGrp="1"/>
          </p:cNvSpPr>
          <p:nvPr>
            <p:ph idx="1"/>
          </p:nvPr>
        </p:nvSpPr>
        <p:spPr/>
        <p:txBody>
          <a:bodyPr/>
          <a:lstStyle/>
          <a:p>
            <a:pPr marL="0" indent="0">
              <a:buNone/>
            </a:pPr>
            <a:r>
              <a:rPr lang="en-US" dirty="0"/>
              <a:t>An auxiliary member is unruly in the Post Canteen.  They constantly get drunk and talk about the business in the auxiliary while in the Canteen. Once confronted by the Canteen manager, the member states they cannot ask them to leave because they are auxiliary, and the VFW rules don’t apply to them.</a:t>
            </a:r>
          </a:p>
          <a:p>
            <a:pPr marL="0" indent="0">
              <a:buNone/>
            </a:pPr>
            <a:endParaRPr lang="en-US" dirty="0"/>
          </a:p>
          <a:p>
            <a:r>
              <a:rPr lang="en-US" sz="2000" dirty="0"/>
              <a:t>Can the auxiliary member be banned from the canteen?  </a:t>
            </a:r>
          </a:p>
          <a:p>
            <a:r>
              <a:rPr lang="en-US" sz="2000" dirty="0"/>
              <a:t>What rights does the member have?</a:t>
            </a:r>
          </a:p>
        </p:txBody>
      </p:sp>
      <p:sp>
        <p:nvSpPr>
          <p:cNvPr id="3" name="Slide Number Placeholder 2">
            <a:extLst>
              <a:ext uri="{FF2B5EF4-FFF2-40B4-BE49-F238E27FC236}">
                <a16:creationId xmlns:a16="http://schemas.microsoft.com/office/drawing/2014/main" id="{B2C1A410-B822-6ED1-1639-EF9F9278AB65}"/>
              </a:ext>
            </a:extLst>
          </p:cNvPr>
          <p:cNvSpPr>
            <a:spLocks noGrp="1"/>
          </p:cNvSpPr>
          <p:nvPr>
            <p:ph type="sldNum" sz="quarter" idx="12"/>
          </p:nvPr>
        </p:nvSpPr>
        <p:spPr/>
        <p:txBody>
          <a:bodyPr/>
          <a:lstStyle/>
          <a:p>
            <a:fld id="{E2FB73DA-5FDE-45B5-BAA4-C61223CC44F6}" type="slidenum">
              <a:rPr lang="en-US" smtClean="0"/>
              <a:pPr/>
              <a:t>9</a:t>
            </a:fld>
            <a:endParaRPr lang="en-US"/>
          </a:p>
        </p:txBody>
      </p:sp>
      <p:sp>
        <p:nvSpPr>
          <p:cNvPr id="4" name="Title 3">
            <a:extLst>
              <a:ext uri="{FF2B5EF4-FFF2-40B4-BE49-F238E27FC236}">
                <a16:creationId xmlns:a16="http://schemas.microsoft.com/office/drawing/2014/main" id="{09D2C9CC-BDD4-5CCE-2131-D028BE9CB2C8}"/>
              </a:ext>
            </a:extLst>
          </p:cNvPr>
          <p:cNvSpPr>
            <a:spLocks noGrp="1"/>
          </p:cNvSpPr>
          <p:nvPr>
            <p:ph type="title"/>
          </p:nvPr>
        </p:nvSpPr>
        <p:spPr/>
        <p:txBody>
          <a:bodyPr/>
          <a:lstStyle/>
          <a:p>
            <a:r>
              <a:rPr lang="en-US" dirty="0"/>
              <a:t>Let’s Walk Through a Scenario</a:t>
            </a:r>
          </a:p>
        </p:txBody>
      </p:sp>
    </p:spTree>
    <p:extLst>
      <p:ext uri="{BB962C8B-B14F-4D97-AF65-F5344CB8AC3E}">
        <p14:creationId xmlns:p14="http://schemas.microsoft.com/office/powerpoint/2010/main" val="38390760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TotalTime>
  <Words>611</Words>
  <Application>Microsoft Office PowerPoint</Application>
  <PresentationFormat>On-screen Show (4:3)</PresentationFormat>
  <Paragraphs>81</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Custom Design</vt:lpstr>
      <vt:lpstr>PowerPoint Presentation</vt:lpstr>
      <vt:lpstr>Overview</vt:lpstr>
      <vt:lpstr>How is an Auxiliary Formed?</vt:lpstr>
      <vt:lpstr>How the Auxiliary is Managed</vt:lpstr>
      <vt:lpstr>VFW “Do’s” with your Auxiliary</vt:lpstr>
      <vt:lpstr>VFW “Don’ts” with your Auxiliary</vt:lpstr>
      <vt:lpstr>Tips For A Successful Team</vt:lpstr>
      <vt:lpstr>Let’s Walk Through a Scenario</vt:lpstr>
      <vt:lpstr>Let’s Walk Through a Scenario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Greg Brannan</cp:lastModifiedBy>
  <cp:revision>12</cp:revision>
  <cp:lastPrinted>2020-10-02T15:21:28Z</cp:lastPrinted>
  <dcterms:created xsi:type="dcterms:W3CDTF">2018-09-13T15:53:27Z</dcterms:created>
  <dcterms:modified xsi:type="dcterms:W3CDTF">2022-07-08T20:53:27Z</dcterms:modified>
</cp:coreProperties>
</file>